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0"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78D7D7B-C078-4A7E-98F8-91D47BDBC5E9}" type="slidenum">
              <a:rPr lang="ru-RU" smtClean="0"/>
              <a:pPr/>
              <a:t>‹#›</a:t>
            </a:fld>
            <a:endParaRPr lang="ru-RU"/>
          </a:p>
        </p:txBody>
      </p:sp>
    </p:spTree>
  </p:cSld>
  <p:clrMapOvr>
    <a:masterClrMapping/>
  </p:clrMapOvr>
  <p:transition>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7BBC9A3-6825-4A71-A521-A88E740C8452}" type="datetimeFigureOut">
              <a:rPr lang="ru-RU" smtClean="0"/>
              <a:pPr/>
              <a:t>16.04.2019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F78D7D7B-C078-4A7E-98F8-91D47BDBC5E9}"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7BBC9A3-6825-4A71-A521-A88E740C8452}" type="datetimeFigureOut">
              <a:rPr lang="ru-RU" smtClean="0"/>
              <a:pPr/>
              <a:t>16.04.2019</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78D7D7B-C078-4A7E-98F8-91D47BDBC5E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ipe dir="r"/>
  </p:transition>
  <p:timing>
    <p:tnLst>
      <p:par>
        <p:cTn id="1" dur="indefinite" restart="never" nodeType="tmRoot"/>
      </p:par>
    </p:tn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857760"/>
            <a:ext cx="8183880" cy="1051560"/>
          </a:xfrm>
        </p:spPr>
        <p:txBody>
          <a:bodyPr>
            <a:normAutofit/>
          </a:bodyPr>
          <a:lstStyle/>
          <a:p>
            <a:pPr algn="ctr"/>
            <a:r>
              <a:rPr lang="ru-RU" sz="2400" dirty="0" smtClean="0"/>
              <a:t>Филиал МБОУ «</a:t>
            </a:r>
            <a:r>
              <a:rPr lang="ru-RU" sz="2400" dirty="0" err="1" smtClean="0"/>
              <a:t>Тюгеевская</a:t>
            </a:r>
            <a:r>
              <a:rPr lang="ru-RU" sz="2400" dirty="0" smtClean="0"/>
              <a:t> СОШ» «</a:t>
            </a:r>
            <a:r>
              <a:rPr lang="ru-RU" sz="2400" dirty="0" err="1" smtClean="0"/>
              <a:t>Гулькинская</a:t>
            </a:r>
            <a:r>
              <a:rPr lang="ru-RU" sz="2400" dirty="0" smtClean="0"/>
              <a:t> ООШ»</a:t>
            </a:r>
            <a:endParaRPr lang="ru-RU" sz="2400" dirty="0"/>
          </a:p>
        </p:txBody>
      </p:sp>
      <p:pic>
        <p:nvPicPr>
          <p:cNvPr id="5" name="Содержимое 4" descr="16_0003_Бюст.jpg"/>
          <p:cNvPicPr>
            <a:picLocks noGrp="1" noChangeAspect="1"/>
          </p:cNvPicPr>
          <p:nvPr>
            <p:ph sz="half" idx="1"/>
          </p:nvPr>
        </p:nvPicPr>
        <p:blipFill>
          <a:blip r:embed="rId2" cstate="print"/>
          <a:stretch>
            <a:fillRect/>
          </a:stretch>
        </p:blipFill>
        <p:spPr>
          <a:xfrm>
            <a:off x="547806" y="530225"/>
            <a:ext cx="3865326" cy="4389438"/>
          </a:xfrm>
        </p:spPr>
      </p:pic>
      <p:sp>
        <p:nvSpPr>
          <p:cNvPr id="4" name="Содержимое 3"/>
          <p:cNvSpPr>
            <a:spLocks noGrp="1"/>
          </p:cNvSpPr>
          <p:nvPr>
            <p:ph sz="half" idx="2"/>
          </p:nvPr>
        </p:nvSpPr>
        <p:spPr/>
        <p:txBody>
          <a:bodyPr>
            <a:normAutofit/>
          </a:bodyPr>
          <a:lstStyle/>
          <a:p>
            <a:pPr algn="ctr">
              <a:buNone/>
            </a:pPr>
            <a:r>
              <a:rPr lang="ru-RU" dirty="0" smtClean="0"/>
              <a:t> </a:t>
            </a:r>
          </a:p>
          <a:p>
            <a:pPr algn="ctr">
              <a:buNone/>
            </a:pPr>
            <a:endParaRPr lang="ru-RU" sz="3600" b="1" i="1" u="sng" dirty="0" smtClean="0">
              <a:solidFill>
                <a:srgbClr val="FF0000"/>
              </a:solidFill>
            </a:endParaRPr>
          </a:p>
          <a:p>
            <a:pPr algn="ctr">
              <a:buNone/>
            </a:pPr>
            <a:r>
              <a:rPr lang="ru-RU" sz="3600" b="1" i="1" u="sng" dirty="0" smtClean="0">
                <a:solidFill>
                  <a:srgbClr val="FF0000"/>
                </a:solidFill>
              </a:rPr>
              <a:t>ПОМНИМ </a:t>
            </a:r>
          </a:p>
          <a:p>
            <a:pPr algn="ctr">
              <a:buNone/>
            </a:pPr>
            <a:r>
              <a:rPr lang="ru-RU" sz="3600" b="1" i="1" u="sng" dirty="0" smtClean="0">
                <a:solidFill>
                  <a:srgbClr val="FF0000"/>
                </a:solidFill>
              </a:rPr>
              <a:t>подвиги земляков</a:t>
            </a:r>
          </a:p>
          <a:p>
            <a:pPr algn="ctr">
              <a:buNone/>
            </a:pPr>
            <a:endParaRPr lang="ru-RU" sz="3600" b="1" i="1" u="sng" dirty="0" smtClean="0">
              <a:solidFill>
                <a:srgbClr val="FF0000"/>
              </a:solidFill>
            </a:endParaRPr>
          </a:p>
          <a:p>
            <a:pPr algn="ctr">
              <a:buNone/>
            </a:pPr>
            <a:endParaRPr lang="ru-RU" sz="3600" b="1" i="1" u="sng" dirty="0" smtClean="0">
              <a:solidFill>
                <a:srgbClr val="FF0000"/>
              </a:solidFill>
            </a:endParaRPr>
          </a:p>
          <a:p>
            <a:pPr algn="ctr">
              <a:buNone/>
            </a:pPr>
            <a:endParaRPr lang="ru-RU" sz="2400" dirty="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428604"/>
            <a:ext cx="8186766" cy="5929354"/>
          </a:xfrm>
        </p:spPr>
        <p:txBody>
          <a:bodyPr>
            <a:normAutofit fontScale="92500" lnSpcReduction="10000"/>
          </a:bodyPr>
          <a:lstStyle/>
          <a:p>
            <a:pPr>
              <a:buNone/>
            </a:pPr>
            <a:r>
              <a:rPr lang="ru-RU" dirty="0" smtClean="0"/>
              <a:t>        С лета 1944 года аэродром 7-го авиаполка находился в территории Литвы и входил в состав ВВС Балтийского Флота, и принимал участие в освобождении территории Литвы и Латвии. В этом большая личная заслуга и нашего земляка Григория Федотовича. Он здесь же продолжает службу в послевоенные годы и в 1955 году уволился в запас подполковником и поселился в г. Кишиневе.</a:t>
            </a:r>
          </a:p>
          <a:p>
            <a:pPr>
              <a:buNone/>
            </a:pPr>
            <a:r>
              <a:rPr lang="ru-RU" dirty="0" smtClean="0"/>
              <a:t>        Вспоминая свои детские годы и чтобы встретиться со своими земляками, герой дважды приезжал в свою родную деревню в послевоенные годы службы и бывая в отставке. Он встречался с фронтовиками, друзьями юности, школьниками, посещал школу, в которой учился.</a:t>
            </a:r>
          </a:p>
          <a:p>
            <a:endParaRPr lang="ru-RU"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714348" y="357166"/>
            <a:ext cx="4495832" cy="3571900"/>
          </a:xfrm>
        </p:spPr>
        <p:txBody>
          <a:bodyPr>
            <a:normAutofit fontScale="70000" lnSpcReduction="20000"/>
          </a:bodyPr>
          <a:lstStyle/>
          <a:p>
            <a:pPr>
              <a:buNone/>
            </a:pPr>
            <a:r>
              <a:rPr lang="ru-RU" dirty="0" smtClean="0"/>
              <a:t>      Село Гулькино. Это живописный уголок с присущей русской природой. Это наша родина, Родина наших предков, Родина наших ветеранов войны, солдат, не вернувшихся с полей сражений. Это родина Григория Федотовича Ларионова – отважного штурмана, нашего земляка – героя Советского союза. Это имя дорого здесь каждому. О нем знает молодежь по рассказам, помнят его люди старшего поколения. </a:t>
            </a:r>
            <a:endParaRPr lang="ru-RU" dirty="0"/>
          </a:p>
        </p:txBody>
      </p:sp>
      <p:pic>
        <p:nvPicPr>
          <p:cNvPr id="5" name="Содержимое 4" descr="Бюст Ларионову.jpg"/>
          <p:cNvPicPr>
            <a:picLocks noGrp="1" noChangeAspect="1"/>
          </p:cNvPicPr>
          <p:nvPr>
            <p:ph sz="half" idx="2"/>
          </p:nvPr>
        </p:nvPicPr>
        <p:blipFill>
          <a:blip r:embed="rId2" cstate="print"/>
          <a:stretch>
            <a:fillRect/>
          </a:stretch>
        </p:blipFill>
        <p:spPr>
          <a:xfrm>
            <a:off x="6072198" y="498291"/>
            <a:ext cx="2357454" cy="5841403"/>
          </a:xfrm>
        </p:spPr>
      </p:pic>
      <p:pic>
        <p:nvPicPr>
          <p:cNvPr id="6" name="Рисунок 5" descr="IMGA0416.JPG"/>
          <p:cNvPicPr>
            <a:picLocks noChangeAspect="1"/>
          </p:cNvPicPr>
          <p:nvPr/>
        </p:nvPicPr>
        <p:blipFill>
          <a:blip r:embed="rId3" cstate="print"/>
          <a:stretch>
            <a:fillRect/>
          </a:stretch>
        </p:blipFill>
        <p:spPr>
          <a:xfrm>
            <a:off x="1071538" y="3571876"/>
            <a:ext cx="4587908" cy="2580698"/>
          </a:xfrm>
          <a:prstGeom prst="rect">
            <a:avLst/>
          </a:prstGeom>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57158" y="571480"/>
            <a:ext cx="4214842" cy="5554683"/>
          </a:xfrm>
        </p:spPr>
        <p:txBody>
          <a:bodyPr>
            <a:normAutofit fontScale="77500" lnSpcReduction="20000"/>
          </a:bodyPr>
          <a:lstStyle/>
          <a:p>
            <a:pPr>
              <a:buNone/>
            </a:pPr>
            <a:r>
              <a:rPr lang="ru-RU" dirty="0" smtClean="0"/>
              <a:t>     Почти 90 лет учатся дети в Гулькинской школе, многим еще предстоит учиться и они с гордостью будут помнить отважных и бесстрашных защитников нашей Родины – своих земляков, в числе которых был и </a:t>
            </a:r>
          </a:p>
          <a:p>
            <a:pPr algn="ctr">
              <a:buNone/>
            </a:pPr>
            <a:r>
              <a:rPr lang="ru-RU" b="1" dirty="0" smtClean="0"/>
              <a:t>Григорий Федотович    Ларионов</a:t>
            </a:r>
            <a:r>
              <a:rPr lang="ru-RU" dirty="0" smtClean="0"/>
              <a:t>.</a:t>
            </a:r>
          </a:p>
          <a:p>
            <a:pPr>
              <a:buNone/>
            </a:pPr>
            <a:r>
              <a:rPr lang="ru-RU" dirty="0" smtClean="0"/>
              <a:t>     В школе имеется уголок боевой славы, в котором собраны сведения о моих земляках, которые участвовали в Великой Отечественной войне и о ветеранах тыла.</a:t>
            </a:r>
          </a:p>
          <a:p>
            <a:endParaRPr lang="ru-RU" dirty="0"/>
          </a:p>
        </p:txBody>
      </p:sp>
      <p:pic>
        <p:nvPicPr>
          <p:cNvPr id="6" name="Содержимое 5" descr="DSC_0464.JPG"/>
          <p:cNvPicPr>
            <a:picLocks noGrp="1" noChangeAspect="1"/>
          </p:cNvPicPr>
          <p:nvPr>
            <p:ph sz="half" idx="2"/>
          </p:nvPr>
        </p:nvPicPr>
        <p:blipFill>
          <a:blip r:embed="rId2" cstate="print"/>
          <a:stretch>
            <a:fillRect/>
          </a:stretch>
        </p:blipFill>
        <p:spPr>
          <a:xfrm>
            <a:off x="4756150" y="1619950"/>
            <a:ext cx="3930650" cy="2209988"/>
          </a:xfrm>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Рисунок1.jpg"/>
          <p:cNvPicPr>
            <a:picLocks noChangeAspect="1"/>
          </p:cNvPicPr>
          <p:nvPr/>
        </p:nvPicPr>
        <p:blipFill>
          <a:blip r:embed="rId2"/>
          <a:stretch>
            <a:fillRect/>
          </a:stretch>
        </p:blipFill>
        <p:spPr>
          <a:xfrm>
            <a:off x="762000" y="571500"/>
            <a:ext cx="7620000" cy="5715000"/>
          </a:xfrm>
          <a:prstGeom prst="rect">
            <a:avLst/>
          </a:prstGeom>
        </p:spPr>
      </p:pic>
      <p:sp>
        <p:nvSpPr>
          <p:cNvPr id="5" name="Содержимое 4"/>
          <p:cNvSpPr>
            <a:spLocks noGrp="1"/>
          </p:cNvSpPr>
          <p:nvPr>
            <p:ph sz="half" idx="4294967295"/>
          </p:nvPr>
        </p:nvSpPr>
        <p:spPr>
          <a:xfrm>
            <a:off x="0" y="571500"/>
            <a:ext cx="4138613" cy="5554663"/>
          </a:xfrm>
        </p:spPr>
        <p:txBody>
          <a:bodyPr>
            <a:normAutofit/>
          </a:bodyPr>
          <a:lstStyle/>
          <a:p>
            <a:pPr>
              <a:buNone/>
            </a:pPr>
            <a:r>
              <a:rPr lang="ru-RU" dirty="0" smtClean="0"/>
              <a:t/>
            </a:r>
            <a:br>
              <a:rPr lang="ru-RU" dirty="0" smtClean="0"/>
            </a:br>
            <a:endParaRPr lang="ru-RU" dirty="0" smtClean="0"/>
          </a:p>
          <a:p>
            <a:endParaRPr lang="ru-RU" dirty="0"/>
          </a:p>
        </p:txBody>
      </p:sp>
      <p:sp>
        <p:nvSpPr>
          <p:cNvPr id="6" name="Содержимое 5"/>
          <p:cNvSpPr>
            <a:spLocks noGrp="1"/>
          </p:cNvSpPr>
          <p:nvPr>
            <p:ph sz="half" idx="4294967295"/>
          </p:nvPr>
        </p:nvSpPr>
        <p:spPr>
          <a:xfrm>
            <a:off x="2143125" y="500063"/>
            <a:ext cx="7000875" cy="5483225"/>
          </a:xfrm>
        </p:spPr>
        <p:txBody>
          <a:bodyPr>
            <a:normAutofit/>
          </a:bodyPr>
          <a:lstStyle/>
          <a:p>
            <a:pPr>
              <a:buNone/>
            </a:pPr>
            <a:r>
              <a:rPr lang="ru-RU" dirty="0" smtClean="0"/>
              <a:t/>
            </a:r>
            <a:br>
              <a:rPr lang="ru-RU" dirty="0" smtClean="0"/>
            </a:br>
            <a:endParaRPr lang="ru-RU" dirty="0" smtClean="0">
              <a:solidFill>
                <a:schemeClr val="bg1"/>
              </a:solidFill>
            </a:endParaRPr>
          </a:p>
          <a:p>
            <a:pPr>
              <a:buNone/>
            </a:pPr>
            <a:r>
              <a:rPr lang="ru-RU" dirty="0" smtClean="0">
                <a:solidFill>
                  <a:schemeClr val="bg1"/>
                </a:solidFill>
              </a:rPr>
              <a:t>    Не забывайте, люди, павших. </a:t>
            </a:r>
            <a:br>
              <a:rPr lang="ru-RU" dirty="0" smtClean="0">
                <a:solidFill>
                  <a:schemeClr val="bg1"/>
                </a:solidFill>
              </a:rPr>
            </a:br>
            <a:r>
              <a:rPr lang="ru-RU" dirty="0" smtClean="0">
                <a:solidFill>
                  <a:schemeClr val="bg1"/>
                </a:solidFill>
              </a:rPr>
              <a:t>Предотвратим пожар войны. </a:t>
            </a:r>
            <a:br>
              <a:rPr lang="ru-RU" dirty="0" smtClean="0">
                <a:solidFill>
                  <a:schemeClr val="bg1"/>
                </a:solidFill>
              </a:rPr>
            </a:br>
            <a:r>
              <a:rPr lang="ru-RU" dirty="0" smtClean="0">
                <a:solidFill>
                  <a:schemeClr val="bg1"/>
                </a:solidFill>
              </a:rPr>
              <a:t>И мы, за руки крепко взявшись, </a:t>
            </a:r>
            <a:br>
              <a:rPr lang="ru-RU" dirty="0" smtClean="0">
                <a:solidFill>
                  <a:schemeClr val="bg1"/>
                </a:solidFill>
              </a:rPr>
            </a:br>
            <a:r>
              <a:rPr lang="ru-RU" dirty="0" smtClean="0">
                <a:solidFill>
                  <a:schemeClr val="bg1"/>
                </a:solidFill>
              </a:rPr>
              <a:t>Мир сохранить на век должны. </a:t>
            </a:r>
            <a:br>
              <a:rPr lang="ru-RU" dirty="0" smtClean="0">
                <a:solidFill>
                  <a:schemeClr val="bg1"/>
                </a:solidFill>
              </a:rPr>
            </a:br>
            <a:r>
              <a:rPr lang="ru-RU" dirty="0" smtClean="0">
                <a:solidFill>
                  <a:schemeClr val="bg1"/>
                </a:solidFill>
              </a:rPr>
              <a:t>Навечно мир, навечно мир, </a:t>
            </a:r>
            <a:br>
              <a:rPr lang="ru-RU" dirty="0" smtClean="0">
                <a:solidFill>
                  <a:schemeClr val="bg1"/>
                </a:solidFill>
              </a:rPr>
            </a:br>
            <a:r>
              <a:rPr lang="ru-RU" dirty="0" smtClean="0">
                <a:solidFill>
                  <a:schemeClr val="bg1"/>
                </a:solidFill>
              </a:rPr>
              <a:t>Навечно сохранить должны.</a:t>
            </a:r>
          </a:p>
          <a:p>
            <a:pPr>
              <a:buNone/>
            </a:pPr>
            <a:endParaRPr lang="ru-RU" dirty="0"/>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57166"/>
            <a:ext cx="8183880" cy="1051560"/>
          </a:xfrm>
        </p:spPr>
        <p:txBody>
          <a:bodyPr/>
          <a:lstStyle/>
          <a:p>
            <a:r>
              <a:rPr lang="ru-RU" dirty="0" smtClean="0"/>
              <a:t>Литература</a:t>
            </a:r>
            <a:endParaRPr lang="ru-RU" dirty="0"/>
          </a:p>
        </p:txBody>
      </p:sp>
      <p:sp>
        <p:nvSpPr>
          <p:cNvPr id="3" name="Содержимое 2"/>
          <p:cNvSpPr>
            <a:spLocks noGrp="1"/>
          </p:cNvSpPr>
          <p:nvPr>
            <p:ph idx="1"/>
          </p:nvPr>
        </p:nvSpPr>
        <p:spPr>
          <a:xfrm>
            <a:off x="500034" y="1643050"/>
            <a:ext cx="8183880" cy="4187952"/>
          </a:xfrm>
        </p:spPr>
        <p:txBody>
          <a:bodyPr/>
          <a:lstStyle/>
          <a:p>
            <a:pPr marL="514350" indent="-514350">
              <a:buAutoNum type="arabicPeriod"/>
            </a:pPr>
            <a:r>
              <a:rPr lang="ru-RU" dirty="0" smtClean="0"/>
              <a:t>В. С. Малахов, Заинская энциклопедия.</a:t>
            </a:r>
          </a:p>
          <a:p>
            <a:pPr marL="514350" indent="-514350">
              <a:buAutoNum type="arabicPeriod"/>
            </a:pPr>
            <a:r>
              <a:rPr lang="ru-RU" dirty="0" smtClean="0"/>
              <a:t>С. Гудошников, заметка в газете «Знамя дружбы», 1985 год.</a:t>
            </a:r>
          </a:p>
          <a:p>
            <a:pPr marL="514350" indent="-514350">
              <a:buAutoNum type="arabicPeriod"/>
            </a:pPr>
            <a:r>
              <a:rPr lang="ru-RU" dirty="0" smtClean="0"/>
              <a:t>Архивные документы школьного музея.</a:t>
            </a:r>
          </a:p>
          <a:p>
            <a:pPr marL="514350" indent="-514350">
              <a:buAutoNum type="arabicPeriod"/>
            </a:pPr>
            <a:r>
              <a:rPr lang="ru-RU" dirty="0" smtClean="0"/>
              <a:t>http://images.yandex.ru/</a:t>
            </a:r>
          </a:p>
          <a:p>
            <a:pPr marL="514350" indent="-514350">
              <a:buAutoNum type="arabicPeriod"/>
            </a:pPr>
            <a:endParaRPr lang="ru-RU" dirty="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85720" y="500042"/>
            <a:ext cx="4038600" cy="5626121"/>
          </a:xfrm>
        </p:spPr>
        <p:txBody>
          <a:bodyPr>
            <a:normAutofit fontScale="62500" lnSpcReduction="20000"/>
          </a:bodyPr>
          <a:lstStyle/>
          <a:p>
            <a:pPr>
              <a:buNone/>
            </a:pPr>
            <a:r>
              <a:rPr lang="ru-RU" dirty="0" smtClean="0"/>
              <a:t>      В нашем календаре есть немало красных дней, которые высоко чтимы гражданами России, и среди них особый – </a:t>
            </a:r>
            <a:r>
              <a:rPr lang="ru-RU" b="1" dirty="0" smtClean="0">
                <a:solidFill>
                  <a:srgbClr val="FF0000"/>
                </a:solidFill>
              </a:rPr>
              <a:t>ДЕНЬ ПОБЕДЫ!</a:t>
            </a:r>
          </a:p>
          <a:p>
            <a:pPr>
              <a:buNone/>
            </a:pPr>
            <a:r>
              <a:rPr lang="ru-RU" dirty="0" smtClean="0"/>
              <a:t>       Вспомним, друзья! Такое не забывается, остается в памяти на всю жизнь. Вспомни тот день, 1418-й, последний день войны. Был май на земле. С маем пришла </a:t>
            </a:r>
            <a:r>
              <a:rPr lang="ru-RU" dirty="0" smtClean="0">
                <a:solidFill>
                  <a:srgbClr val="FF0000"/>
                </a:solidFill>
              </a:rPr>
              <a:t>ПОБЕДА!</a:t>
            </a:r>
            <a:r>
              <a:rPr lang="ru-RU" dirty="0" smtClean="0"/>
              <a:t> Восторженным салютом она взлетела над поверженным Берлином, гирляндами разноцветных ракет вспыхнула над МОСКВОЙ. Вечером в каждом доме огромной страны зажглись огни. СВЕТ МИРА! Разве можно забыть весь долгий и трудный путь в </a:t>
            </a:r>
            <a:r>
              <a:rPr lang="ru-RU" dirty="0" smtClean="0">
                <a:solidFill>
                  <a:srgbClr val="FF0000"/>
                </a:solidFill>
              </a:rPr>
              <a:t>ПОБЕДЕ</a:t>
            </a:r>
            <a:r>
              <a:rPr lang="ru-RU" dirty="0" smtClean="0"/>
              <a:t>! Тяжелый путь длиной в четыре года – от Бреста до берегов матушки ВОЛГИ, от стен легендарного СТАЛИНГРАДА до БЕРЛИНА.</a:t>
            </a:r>
            <a:endParaRPr lang="ru-RU" dirty="0"/>
          </a:p>
        </p:txBody>
      </p:sp>
      <p:pic>
        <p:nvPicPr>
          <p:cNvPr id="6" name="Содержимое 5" descr="2386510.jpg"/>
          <p:cNvPicPr>
            <a:picLocks noGrp="1" noChangeAspect="1"/>
          </p:cNvPicPr>
          <p:nvPr>
            <p:ph sz="half" idx="2"/>
          </p:nvPr>
        </p:nvPicPr>
        <p:blipFill>
          <a:blip r:embed="rId2"/>
          <a:stretch>
            <a:fillRect/>
          </a:stretch>
        </p:blipFill>
        <p:spPr>
          <a:xfrm>
            <a:off x="4286248" y="928670"/>
            <a:ext cx="4096555" cy="4096555"/>
          </a:xfrm>
        </p:spPr>
      </p:pic>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642918"/>
            <a:ext cx="4038600" cy="5483245"/>
          </a:xfrm>
        </p:spPr>
        <p:txBody>
          <a:bodyPr>
            <a:normAutofit fontScale="70000" lnSpcReduction="20000"/>
          </a:bodyPr>
          <a:lstStyle/>
          <a:p>
            <a:pPr>
              <a:buNone/>
            </a:pPr>
            <a:r>
              <a:rPr lang="ru-RU" dirty="0" smtClean="0"/>
              <a:t>       На этом пути были ожесточенные бои, миллионы похоронок, реки слез и печали, были радости и надежды. И была вера, великая вера в нашу </a:t>
            </a:r>
            <a:r>
              <a:rPr lang="ru-RU" b="1" dirty="0" smtClean="0">
                <a:solidFill>
                  <a:srgbClr val="FF0000"/>
                </a:solidFill>
              </a:rPr>
              <a:t>ПОБЕДУ</a:t>
            </a:r>
            <a:r>
              <a:rPr lang="ru-RU" dirty="0" smtClean="0">
                <a:solidFill>
                  <a:srgbClr val="FF0000"/>
                </a:solidFill>
              </a:rPr>
              <a:t>.</a:t>
            </a:r>
            <a:r>
              <a:rPr lang="ru-RU" dirty="0" smtClean="0"/>
              <a:t> Вера, которая не покидала советских солдат при обороне наших городов. Вера в Победу окрыляла советских воинов в их долгом походе, принесшем свободу многим народам Европы.</a:t>
            </a:r>
          </a:p>
          <a:p>
            <a:pPr>
              <a:buNone/>
            </a:pPr>
            <a:r>
              <a:rPr lang="ru-RU" dirty="0" smtClean="0"/>
              <a:t>       Вспомним снова весь этот легендарный путь. Годы сражений и горечь отступления, слезы вдов и матерей, ярость солдатских атак, весь тот великий подвиг народа, у которого нет ничего важней </a:t>
            </a:r>
            <a:r>
              <a:rPr lang="ru-RU" b="1" dirty="0" smtClean="0">
                <a:solidFill>
                  <a:srgbClr val="FF0000"/>
                </a:solidFill>
              </a:rPr>
              <a:t>РОДИНЫ!</a:t>
            </a:r>
            <a:endParaRPr lang="ru-RU" b="1" dirty="0">
              <a:solidFill>
                <a:srgbClr val="FF0000"/>
              </a:solidFill>
            </a:endParaRPr>
          </a:p>
        </p:txBody>
      </p:sp>
      <p:pic>
        <p:nvPicPr>
          <p:cNvPr id="5" name="Содержимое 4" descr="7a0e87fcae29a29018a01ecce3b63c94_resize_keep_680_None.jpeg"/>
          <p:cNvPicPr>
            <a:picLocks noGrp="1" noChangeAspect="1"/>
          </p:cNvPicPr>
          <p:nvPr>
            <p:ph sz="half" idx="2"/>
          </p:nvPr>
        </p:nvPicPr>
        <p:blipFill>
          <a:blip r:embed="rId2"/>
          <a:stretch>
            <a:fillRect/>
          </a:stretch>
        </p:blipFill>
        <p:spPr>
          <a:xfrm>
            <a:off x="4286248" y="1643050"/>
            <a:ext cx="4038600" cy="2797324"/>
          </a:xfrm>
        </p:spPr>
      </p:pic>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одержимое 8"/>
          <p:cNvSpPr>
            <a:spLocks noGrp="1"/>
          </p:cNvSpPr>
          <p:nvPr>
            <p:ph sz="half" idx="1"/>
          </p:nvPr>
        </p:nvSpPr>
        <p:spPr>
          <a:xfrm>
            <a:off x="357158" y="571480"/>
            <a:ext cx="4714908" cy="5572164"/>
          </a:xfrm>
        </p:spPr>
        <p:txBody>
          <a:bodyPr>
            <a:normAutofit fontScale="70000" lnSpcReduction="20000"/>
          </a:bodyPr>
          <a:lstStyle/>
          <a:p>
            <a:pPr algn="ctr">
              <a:buNone/>
            </a:pPr>
            <a:r>
              <a:rPr lang="ru-RU" dirty="0" smtClean="0">
                <a:solidFill>
                  <a:srgbClr val="FF0000"/>
                </a:solidFill>
              </a:rPr>
              <a:t>       </a:t>
            </a:r>
            <a:r>
              <a:rPr lang="ru-RU" b="1" dirty="0" smtClean="0">
                <a:solidFill>
                  <a:srgbClr val="FF0000"/>
                </a:solidFill>
              </a:rPr>
              <a:t>РОДИНА! ОТЧИЗНА! </a:t>
            </a:r>
          </a:p>
          <a:p>
            <a:pPr>
              <a:buNone/>
            </a:pPr>
            <a:r>
              <a:rPr lang="ru-RU" dirty="0" smtClean="0"/>
              <a:t>     Нет для человека дороже и понятнее слов. Вот за всё дорогое и близкое, которое заключено в одном слове </a:t>
            </a:r>
            <a:r>
              <a:rPr lang="ru-RU" b="1" dirty="0" smtClean="0">
                <a:solidFill>
                  <a:srgbClr val="FF0000"/>
                </a:solidFill>
              </a:rPr>
              <a:t>РОДИНА</a:t>
            </a:r>
            <a:r>
              <a:rPr lang="ru-RU" dirty="0" smtClean="0"/>
              <a:t>,  и сражались советские люди. Вместе со всеми народами стояли насмерть наши земляки, солдаты из Советского ТАТАРСТАНА, в числе которых ковали великую </a:t>
            </a:r>
            <a:r>
              <a:rPr lang="ru-RU" b="1" dirty="0" smtClean="0">
                <a:solidFill>
                  <a:srgbClr val="FF0000"/>
                </a:solidFill>
              </a:rPr>
              <a:t>ПОБЕДУ </a:t>
            </a:r>
            <a:r>
              <a:rPr lang="ru-RU" dirty="0" smtClean="0"/>
              <a:t>и славные сыны нашей деревни Гулькино. Среди них наш земляк, уроженец  деревни Гулькино </a:t>
            </a:r>
            <a:r>
              <a:rPr lang="ru-RU" dirty="0" err="1" smtClean="0"/>
              <a:t>Тюгеевского</a:t>
            </a:r>
            <a:r>
              <a:rPr lang="ru-RU" dirty="0" smtClean="0"/>
              <a:t> сельского Совета штурман 7-го пикировочного штурмового авиаполка гвардии майор Герой Советского Союза </a:t>
            </a:r>
          </a:p>
          <a:p>
            <a:pPr algn="ctr">
              <a:buNone/>
            </a:pPr>
            <a:r>
              <a:rPr lang="ru-RU" b="1" dirty="0" smtClean="0"/>
              <a:t>      </a:t>
            </a:r>
          </a:p>
          <a:p>
            <a:pPr algn="ctr">
              <a:buNone/>
            </a:pPr>
            <a:r>
              <a:rPr lang="ru-RU" b="1" dirty="0" smtClean="0"/>
              <a:t>ГРИГОРИЙ ФЕДОТОВИЧ ЛАРИОНОВ.</a:t>
            </a:r>
          </a:p>
          <a:p>
            <a:endParaRPr lang="ru-RU" dirty="0"/>
          </a:p>
        </p:txBody>
      </p:sp>
      <p:pic>
        <p:nvPicPr>
          <p:cNvPr id="11" name="Содержимое 10" descr="Ларионов.jpg"/>
          <p:cNvPicPr>
            <a:picLocks noGrp="1" noChangeAspect="1"/>
          </p:cNvPicPr>
          <p:nvPr>
            <p:ph sz="half" idx="2"/>
          </p:nvPr>
        </p:nvPicPr>
        <p:blipFill>
          <a:blip r:embed="rId2"/>
          <a:stretch>
            <a:fillRect/>
          </a:stretch>
        </p:blipFill>
        <p:spPr>
          <a:xfrm>
            <a:off x="5429256" y="1071546"/>
            <a:ext cx="2960971" cy="4106858"/>
          </a:xfrm>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500042"/>
            <a:ext cx="8115328" cy="5715040"/>
          </a:xfrm>
        </p:spPr>
        <p:txBody>
          <a:bodyPr>
            <a:normAutofit fontScale="92500" lnSpcReduction="20000"/>
          </a:bodyPr>
          <a:lstStyle/>
          <a:p>
            <a:pPr>
              <a:buNone/>
            </a:pPr>
            <a:r>
              <a:rPr lang="ru-RU" dirty="0" smtClean="0"/>
              <a:t>         Разрабатывая план войны с Советским Союзом, гитлеровцы намечали нанести главные удары по Москве и Ленинграду. Фашисты намеревались стереть город Ленина с лица земли.</a:t>
            </a:r>
          </a:p>
          <a:p>
            <a:pPr>
              <a:buNone/>
            </a:pPr>
            <a:r>
              <a:rPr lang="ru-RU" dirty="0" smtClean="0"/>
              <a:t>         Иначе думали те, кому предстояло защищать колыбель революции от фашистских орд. Они понимали это, Ленинград – еще не вся Россия, но Россия не могла жить без Ленинграда. И поэтому они решили умереть, но не пустить врага в святой для всех нас, советских людей, город. Защитники города на Неве сдержали свое слово. Враг был остановлен и отогнан. В этом большом сражении за город Ленина принимал непосредственное участие наш земляк – штурман Ларионов.</a:t>
            </a:r>
          </a:p>
          <a:p>
            <a:endParaRPr lang="ru-RU"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Текст 7"/>
          <p:cNvSpPr>
            <a:spLocks noGrp="1"/>
          </p:cNvSpPr>
          <p:nvPr>
            <p:ph type="body" idx="1"/>
          </p:nvPr>
        </p:nvSpPr>
        <p:spPr>
          <a:xfrm>
            <a:off x="4643438" y="214290"/>
            <a:ext cx="4041775" cy="3357586"/>
          </a:xfrm>
        </p:spPr>
        <p:txBody>
          <a:bodyPr>
            <a:normAutofit fontScale="70000" lnSpcReduction="20000"/>
          </a:bodyPr>
          <a:lstStyle/>
          <a:p>
            <a:r>
              <a:rPr lang="ru-RU" b="0" dirty="0" smtClean="0"/>
              <a:t>На счету </a:t>
            </a:r>
            <a:r>
              <a:rPr lang="ru-RU" dirty="0" smtClean="0"/>
              <a:t>Ларионова Г.Ф. </a:t>
            </a:r>
            <a:r>
              <a:rPr lang="ru-RU" b="0" dirty="0" smtClean="0"/>
              <a:t>несколько уничтоженных и поврежденных сторожевых кораблей, катеров, свыше десятка вражеских танков, множество артиллерийских и минометных батарей, складов с боеприпасами. Одним словом, штурман и нанес непоправимый урон не только боевой технике противника, но и его живой силе. На его счету до 1000 уничтоженных солдат и офицеров.</a:t>
            </a:r>
            <a:endParaRPr lang="ru-RU" b="0" dirty="0"/>
          </a:p>
        </p:txBody>
      </p:sp>
      <p:sp>
        <p:nvSpPr>
          <p:cNvPr id="3" name="Содержимое 2"/>
          <p:cNvSpPr>
            <a:spLocks noGrp="1"/>
          </p:cNvSpPr>
          <p:nvPr>
            <p:ph sz="quarter" idx="2"/>
          </p:nvPr>
        </p:nvSpPr>
        <p:spPr>
          <a:xfrm>
            <a:off x="457200" y="500042"/>
            <a:ext cx="4040188" cy="3643337"/>
          </a:xfrm>
        </p:spPr>
        <p:txBody>
          <a:bodyPr>
            <a:normAutofit fontScale="70000" lnSpcReduction="20000"/>
          </a:bodyPr>
          <a:lstStyle/>
          <a:p>
            <a:pPr>
              <a:buNone/>
            </a:pPr>
            <a:r>
              <a:rPr lang="ru-RU" dirty="0" smtClean="0"/>
              <a:t>     Смелый и решительный летчик </a:t>
            </a:r>
            <a:r>
              <a:rPr lang="ru-RU" b="1" dirty="0" smtClean="0"/>
              <a:t>Г.Ф. Ларионов </a:t>
            </a:r>
            <a:r>
              <a:rPr lang="ru-RU" dirty="0" smtClean="0"/>
              <a:t>водил в бой группы штурмовиков до 30 самолетов. Отлично владея бомбардировочным и стрелковым вооружением самолета, он летал на штурмовку оборонительных сооружений, огневых точек, техники и войск противника на Волховском и Карельском участках Ленинградского фронта, на Нарвском участке и под городом Ленинградом.</a:t>
            </a:r>
          </a:p>
          <a:p>
            <a:pPr>
              <a:buNone/>
            </a:pPr>
            <a:r>
              <a:rPr lang="ru-RU" dirty="0" smtClean="0"/>
              <a:t>        </a:t>
            </a:r>
          </a:p>
          <a:p>
            <a:endParaRPr lang="ru-RU" dirty="0"/>
          </a:p>
        </p:txBody>
      </p:sp>
      <p:pic>
        <p:nvPicPr>
          <p:cNvPr id="5" name="Содержимое 4" descr="YAK-9D.jpg"/>
          <p:cNvPicPr>
            <a:picLocks noGrp="1" noChangeAspect="1"/>
          </p:cNvPicPr>
          <p:nvPr>
            <p:ph sz="quarter" idx="4"/>
          </p:nvPr>
        </p:nvPicPr>
        <p:blipFill>
          <a:blip r:embed="rId2"/>
          <a:stretch>
            <a:fillRect/>
          </a:stretch>
        </p:blipFill>
        <p:spPr>
          <a:xfrm>
            <a:off x="2643174" y="3500438"/>
            <a:ext cx="4041775" cy="2277056"/>
          </a:xfrm>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57158" y="428604"/>
            <a:ext cx="4138642" cy="5697559"/>
          </a:xfrm>
        </p:spPr>
        <p:txBody>
          <a:bodyPr>
            <a:normAutofit fontScale="77500" lnSpcReduction="20000"/>
          </a:bodyPr>
          <a:lstStyle/>
          <a:p>
            <a:pPr>
              <a:buNone/>
            </a:pPr>
            <a:r>
              <a:rPr lang="ru-RU" dirty="0" smtClean="0"/>
              <a:t>       Фашисты во что бы то ни стало, решили уничтожить «Дорогу жизни» к Ленинграду. </a:t>
            </a:r>
          </a:p>
          <a:p>
            <a:pPr>
              <a:buNone/>
            </a:pPr>
            <a:r>
              <a:rPr lang="ru-RU" dirty="0" smtClean="0"/>
              <a:t>     Мост через реку Волхов наши войска не успели взорвать, и по нему немцы подвозили войска и боеприпасы к фронту. Враг стерег мост, как зеницу ока, усиленно охраняя его зенитной артиллерией.  Неподалеку располагался аэродром, чтобы в случае появления советского самолета, тут же ударить по нему.</a:t>
            </a:r>
          </a:p>
          <a:p>
            <a:pPr>
              <a:buNone/>
            </a:pPr>
            <a:r>
              <a:rPr lang="ru-RU" dirty="0" smtClean="0"/>
              <a:t>       24 октября 1941 года полк, в котором служил штурман </a:t>
            </a:r>
            <a:r>
              <a:rPr lang="ru-RU" b="1" dirty="0" smtClean="0"/>
              <a:t>Ларионов</a:t>
            </a:r>
            <a:r>
              <a:rPr lang="ru-RU" dirty="0" smtClean="0"/>
              <a:t>, получил боевое задание – разбомбить мост.</a:t>
            </a:r>
          </a:p>
          <a:p>
            <a:endParaRPr lang="ru-RU" dirty="0"/>
          </a:p>
        </p:txBody>
      </p:sp>
      <p:pic>
        <p:nvPicPr>
          <p:cNvPr id="5" name="Содержимое 4" descr="img12.jpg"/>
          <p:cNvPicPr>
            <a:picLocks noGrp="1" noChangeAspect="1"/>
          </p:cNvPicPr>
          <p:nvPr>
            <p:ph sz="half" idx="2"/>
          </p:nvPr>
        </p:nvPicPr>
        <p:blipFill>
          <a:blip r:embed="rId2"/>
          <a:stretch>
            <a:fillRect/>
          </a:stretch>
        </p:blipFill>
        <p:spPr>
          <a:xfrm>
            <a:off x="5000628" y="500042"/>
            <a:ext cx="3571900" cy="2694146"/>
          </a:xfrm>
        </p:spPr>
      </p:pic>
      <p:pic>
        <p:nvPicPr>
          <p:cNvPr id="6" name="Рисунок 5" descr="zhd.jpg"/>
          <p:cNvPicPr>
            <a:picLocks noChangeAspect="1"/>
          </p:cNvPicPr>
          <p:nvPr/>
        </p:nvPicPr>
        <p:blipFill>
          <a:blip r:embed="rId3"/>
          <a:stretch>
            <a:fillRect/>
          </a:stretch>
        </p:blipFill>
        <p:spPr>
          <a:xfrm>
            <a:off x="4572000" y="3500438"/>
            <a:ext cx="3286148" cy="2120096"/>
          </a:xfrm>
          <a:prstGeom prst="rect">
            <a:avLst/>
          </a:prstGeom>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Текст 9"/>
          <p:cNvSpPr>
            <a:spLocks noGrp="1"/>
          </p:cNvSpPr>
          <p:nvPr>
            <p:ph type="body" sz="half" idx="3"/>
          </p:nvPr>
        </p:nvSpPr>
        <p:spPr>
          <a:xfrm>
            <a:off x="4643438" y="3714752"/>
            <a:ext cx="3931920" cy="2006608"/>
          </a:xfrm>
        </p:spPr>
        <p:txBody>
          <a:bodyPr>
            <a:normAutofit fontScale="62500" lnSpcReduction="20000"/>
          </a:bodyPr>
          <a:lstStyle/>
          <a:p>
            <a:r>
              <a:rPr lang="ru-RU" b="0" dirty="0" smtClean="0"/>
              <a:t>   Таких вылетов у штурмана Ларионова было более двухсот. По сообщению Заслуженного учителя Литовской ССР, руководителя музея школы №37 г. Вильнюса Павла Максимовича Фролова, имеется много материалов в музее боевой славы о нашем земляке, где он продолжал службу в послевоенные годы.</a:t>
            </a:r>
          </a:p>
          <a:p>
            <a:endParaRPr lang="ru-RU" dirty="0"/>
          </a:p>
        </p:txBody>
      </p:sp>
      <p:sp>
        <p:nvSpPr>
          <p:cNvPr id="3" name="Содержимое 2"/>
          <p:cNvSpPr>
            <a:spLocks noGrp="1"/>
          </p:cNvSpPr>
          <p:nvPr>
            <p:ph sz="quarter" idx="2"/>
          </p:nvPr>
        </p:nvSpPr>
        <p:spPr>
          <a:xfrm>
            <a:off x="357158" y="642918"/>
            <a:ext cx="4429156" cy="5214974"/>
          </a:xfrm>
        </p:spPr>
        <p:txBody>
          <a:bodyPr>
            <a:normAutofit fontScale="47500" lnSpcReduction="20000"/>
          </a:bodyPr>
          <a:lstStyle/>
          <a:p>
            <a:pPr>
              <a:buNone/>
            </a:pPr>
            <a:r>
              <a:rPr lang="ru-RU" sz="3300" dirty="0" smtClean="0"/>
              <a:t>         Ранним утром экипаж самолета поднялся в воздух. Летели на предельно низкой высоте. Летчики увидели: длинной лентой тянулись к мосту пехота, артиллерия, танки. Зашли с хвоста колонны. Экипаж спокойно и прицельно начал сбрасывать бомбы. Сбросив смертельный груз, развернулись и прошлись пулеметами по обезумевшему врагу. Атака была дерзкой, но самого главного экипаж не успел сделать, разбомбить мост. Шесть истребителей атаковали отважных пилотов. Силы неравны, надо уходить. Набрав высоту, Николай </a:t>
            </a:r>
            <a:r>
              <a:rPr lang="ru-RU" sz="3300" dirty="0" err="1" smtClean="0"/>
              <a:t>Победкин</a:t>
            </a:r>
            <a:r>
              <a:rPr lang="ru-RU" sz="3300" dirty="0" smtClean="0"/>
              <a:t> и Григорий Ларионов успели нырнуть в облачность и благополучно вернуться на базу. На следующий полет мост взлетел в воздух. Об этом писала 9 мая 1971 года газета «Советская Татария».</a:t>
            </a:r>
          </a:p>
          <a:p>
            <a:pPr>
              <a:buNone/>
            </a:pPr>
            <a:r>
              <a:rPr lang="ru-RU" sz="3300" dirty="0" smtClean="0"/>
              <a:t>         </a:t>
            </a:r>
            <a:endParaRPr lang="ru-RU" dirty="0"/>
          </a:p>
        </p:txBody>
      </p:sp>
      <p:pic>
        <p:nvPicPr>
          <p:cNvPr id="7" name="Содержимое 6" descr="2.jpg"/>
          <p:cNvPicPr>
            <a:picLocks noGrp="1" noChangeAspect="1"/>
          </p:cNvPicPr>
          <p:nvPr>
            <p:ph sz="quarter" idx="4"/>
          </p:nvPr>
        </p:nvPicPr>
        <p:blipFill>
          <a:blip r:embed="rId2"/>
          <a:stretch>
            <a:fillRect/>
          </a:stretch>
        </p:blipFill>
        <p:spPr>
          <a:xfrm>
            <a:off x="4714876" y="642918"/>
            <a:ext cx="3930650" cy="2881255"/>
          </a:xfrm>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85720" y="428604"/>
            <a:ext cx="4286280" cy="5715040"/>
          </a:xfrm>
        </p:spPr>
        <p:txBody>
          <a:bodyPr>
            <a:normAutofit fontScale="62500" lnSpcReduction="20000"/>
          </a:bodyPr>
          <a:lstStyle/>
          <a:p>
            <a:pPr>
              <a:buNone/>
            </a:pPr>
            <a:r>
              <a:rPr lang="ru-RU" dirty="0" smtClean="0"/>
              <a:t>       В нашей школе Уголке боевой славы имеется письмо из главного управлении кадров Министерства Обороны СССР, где заместитель начальника Управления В. Барышев сообщил на просьбу учащихся, что 193 успешных вылета на бомбардировку военно-морских баз, военно-промышленных и административных центров в тылу врага гвардии майору, штурману 7-го пикировочно-штурмового авиаполка Ларионову Григорию Федотовичу, 27 января 1905 года рождения, уроженцу дер. Гулькино, чувашу, члену КПСС с 1930 года, звание Героя Советского Союза присвоено Указом президиума Верховного Совета СССР от 5 ноября 1944 года и ему вручены Орден Ленина и медаль «Золотая Звезда» и документы к ним. Кроме того, он награжден орденами: Ленина, четырьмя Боевого Красного Знамени, двумя Красной Звезды и медалями.</a:t>
            </a:r>
          </a:p>
          <a:p>
            <a:endParaRPr lang="ru-RU" dirty="0"/>
          </a:p>
        </p:txBody>
      </p:sp>
      <p:pic>
        <p:nvPicPr>
          <p:cNvPr id="5" name="Содержимое 4" descr="документ 2 001.jpg"/>
          <p:cNvPicPr>
            <a:picLocks noGrp="1" noChangeAspect="1"/>
          </p:cNvPicPr>
          <p:nvPr>
            <p:ph sz="half" idx="2"/>
          </p:nvPr>
        </p:nvPicPr>
        <p:blipFill>
          <a:blip r:embed="rId2" cstate="print"/>
          <a:stretch>
            <a:fillRect/>
          </a:stretch>
        </p:blipFill>
        <p:spPr>
          <a:xfrm>
            <a:off x="4857752" y="642918"/>
            <a:ext cx="3728306" cy="5126055"/>
          </a:xfrm>
        </p:spPr>
      </p:pic>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118</TotalTime>
  <Words>1201</Words>
  <Application>Microsoft Office PowerPoint</Application>
  <PresentationFormat>Экран (4:3)</PresentationFormat>
  <Paragraphs>40</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Аспект</vt:lpstr>
      <vt:lpstr>Филиал МБОУ «Тюгеевская СОШ» «Гулькинская ООШ»</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Литература</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ПОМНИМ подвиги земляков</dc:title>
  <dc:creator>Admin</dc:creator>
  <cp:lastModifiedBy>1</cp:lastModifiedBy>
  <cp:revision>17</cp:revision>
  <dcterms:created xsi:type="dcterms:W3CDTF">2014-04-09T10:05:28Z</dcterms:created>
  <dcterms:modified xsi:type="dcterms:W3CDTF">2019-04-16T09:45:36Z</dcterms:modified>
</cp:coreProperties>
</file>